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3"/>
  </p:notesMasterIdLst>
  <p:sldIdLst>
    <p:sldId id="256" r:id="rId2"/>
  </p:sldIdLst>
  <p:sldSz cx="43891200" cy="329184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7F6FDD-9026-4B61-96EE-7D17CE880481}">
  <a:tblStyle styleId="{DE7F6FDD-9026-4B61-96EE-7D17CE88048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3" d="100"/>
          <a:sy n="23" d="100"/>
        </p:scale>
        <p:origin x="234" y="3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7175" y="697225"/>
            <a:ext cx="458807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175" y="4415775"/>
            <a:ext cx="5505425" cy="41833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8175" y="4415775"/>
            <a:ext cx="5505425" cy="41833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 name="Google Shape;23;p1: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000"/>
              <a:buFont typeface="Calibri"/>
              <a:buNone/>
              <a:defRPr sz="8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736600" algn="l" rtl="0">
              <a:lnSpc>
                <a:spcPct val="90000"/>
              </a:lnSpc>
              <a:spcBef>
                <a:spcPts val="36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1pPr>
            <a:lvl2pPr marL="914400" marR="0" lvl="1" indent="-647700" algn="l" rtl="0">
              <a:lnSpc>
                <a:spcPct val="90000"/>
              </a:lnSpc>
              <a:spcBef>
                <a:spcPts val="1800"/>
              </a:spcBef>
              <a:spcAft>
                <a:spcPts val="0"/>
              </a:spcAft>
              <a:buClr>
                <a:schemeClr val="dk1"/>
              </a:buClr>
              <a:buSzPts val="6600"/>
              <a:buFont typeface="Arial"/>
              <a:buChar char="•"/>
              <a:defRPr sz="6600" b="0" i="0" u="none" strike="noStrike" cap="none">
                <a:solidFill>
                  <a:schemeClr val="dk1"/>
                </a:solidFill>
                <a:latin typeface="Calibri"/>
                <a:ea typeface="Calibri"/>
                <a:cs typeface="Calibri"/>
                <a:sym typeface="Calibri"/>
              </a:defRPr>
            </a:lvl2pPr>
            <a:lvl3pPr marL="1371600" marR="0" lvl="2" indent="-571500" algn="l" rtl="0">
              <a:lnSpc>
                <a:spcPct val="90000"/>
              </a:lnSpc>
              <a:spcBef>
                <a:spcPts val="1800"/>
              </a:spcBef>
              <a:spcAft>
                <a:spcPts val="0"/>
              </a:spcAft>
              <a:buClr>
                <a:schemeClr val="dk1"/>
              </a:buClr>
              <a:buSzPts val="5400"/>
              <a:buFont typeface="Arial"/>
              <a:buChar char="•"/>
              <a:defRPr sz="54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8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8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17520" y="30510482"/>
            <a:ext cx="9875520" cy="17526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4538960" y="30510482"/>
            <a:ext cx="14813280" cy="17526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32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0998160" y="30510482"/>
            <a:ext cx="9875520" cy="17526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4320"/>
              <a:buFont typeface="Arial"/>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
          <p:cNvSpPr/>
          <p:nvPr/>
        </p:nvSpPr>
        <p:spPr>
          <a:xfrm>
            <a:off x="43159680" y="0"/>
            <a:ext cx="731520" cy="32918400"/>
          </a:xfrm>
          <a:prstGeom prst="rect">
            <a:avLst/>
          </a:prstGeom>
          <a:solidFill>
            <a:srgbClr val="DBDBDB"/>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12;p1"/>
          <p:cNvSpPr/>
          <p:nvPr/>
        </p:nvSpPr>
        <p:spPr>
          <a:xfrm>
            <a:off x="-3" y="0"/>
            <a:ext cx="731520" cy="32918400"/>
          </a:xfrm>
          <a:prstGeom prst="rect">
            <a:avLst/>
          </a:prstGeom>
          <a:solidFill>
            <a:srgbClr val="DBDBDB"/>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13;p1"/>
          <p:cNvSpPr/>
          <p:nvPr/>
        </p:nvSpPr>
        <p:spPr>
          <a:xfrm>
            <a:off x="0" y="0"/>
            <a:ext cx="43891200" cy="4114800"/>
          </a:xfrm>
          <a:prstGeom prst="rect">
            <a:avLst/>
          </a:prstGeom>
          <a:solidFill>
            <a:srgbClr val="2F5496"/>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 name="Google Shape;14;p1"/>
          <p:cNvSpPr/>
          <p:nvPr/>
        </p:nvSpPr>
        <p:spPr>
          <a:xfrm>
            <a:off x="0" y="28803600"/>
            <a:ext cx="43891200" cy="4114800"/>
          </a:xfrm>
          <a:prstGeom prst="rect">
            <a:avLst/>
          </a:prstGeom>
          <a:solidFill>
            <a:srgbClr val="B3C6E7"/>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 name="Google Shape;15;p1"/>
          <p:cNvSpPr/>
          <p:nvPr/>
        </p:nvSpPr>
        <p:spPr>
          <a:xfrm>
            <a:off x="-10515600" y="0"/>
            <a:ext cx="9601200" cy="32918400"/>
          </a:xfrm>
          <a:prstGeom prst="rect">
            <a:avLst/>
          </a:prstGeom>
          <a:solidFill>
            <a:srgbClr val="D8D8D8"/>
          </a:solidFill>
          <a:ln>
            <a:noFill/>
          </a:ln>
        </p:spPr>
        <p:txBody>
          <a:bodyPr spcFirstLastPara="1" wrap="square" lIns="171400" tIns="171400" rIns="171400" bIns="1714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7F7F7F"/>
                </a:solidFill>
                <a:latin typeface="Calibri"/>
                <a:ea typeface="Calibri"/>
                <a:cs typeface="Calibri"/>
                <a:sym typeface="Calibri"/>
              </a:rPr>
              <a:t>Poster Print Size:</a:t>
            </a:r>
            <a:endParaRPr sz="72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This poster template is 36” high by 48” wide. It can be used to print any poster with a 3:4 aspect ratio.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7200"/>
              <a:buFont typeface="Arial"/>
              <a:buNone/>
            </a:pPr>
            <a:r>
              <a:rPr lang="en-US" sz="7200" b="0" i="0" u="none" strike="noStrike" cap="none">
                <a:solidFill>
                  <a:srgbClr val="7F7F7F"/>
                </a:solidFill>
                <a:latin typeface="Calibri"/>
                <a:ea typeface="Calibri"/>
                <a:cs typeface="Calibri"/>
                <a:sym typeface="Calibri"/>
              </a:rPr>
              <a:t>Placeholders: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7200"/>
              <a:buFont typeface="Arial"/>
              <a:buNone/>
            </a:pPr>
            <a:r>
              <a:rPr lang="en-US" sz="7200" b="0" i="0" u="none" strike="noStrike" cap="none">
                <a:solidFill>
                  <a:srgbClr val="7F7F7F"/>
                </a:solidFill>
                <a:latin typeface="Calibri"/>
                <a:ea typeface="Calibri"/>
                <a:cs typeface="Calibri"/>
                <a:sym typeface="Calibri"/>
              </a:rPr>
              <a:t>Image Quality: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You can place digital photos or logo art in your poster file by selecting the </a:t>
            </a:r>
            <a:r>
              <a:rPr lang="en-US" sz="4900" b="1" i="0" u="none" strike="noStrike" cap="none">
                <a:solidFill>
                  <a:srgbClr val="7F7F7F"/>
                </a:solidFill>
                <a:latin typeface="Calibri"/>
                <a:ea typeface="Calibri"/>
                <a:cs typeface="Calibri"/>
                <a:sym typeface="Calibri"/>
              </a:rPr>
              <a:t>Insert, Picture</a:t>
            </a:r>
            <a:r>
              <a:rPr lang="en-US" sz="4900" b="0" i="0" u="none" strike="noStrike" cap="none">
                <a:solidFill>
                  <a:srgbClr val="7F7F7F"/>
                </a:solidFill>
                <a:latin typeface="Calibri"/>
                <a:ea typeface="Calibri"/>
                <a:cs typeface="Calibri"/>
                <a:sym typeface="Calibri"/>
              </a:rPr>
              <a:t> command, or by using standard copy &amp; paste. For best results, all graphic elements should be at least </a:t>
            </a:r>
            <a:r>
              <a:rPr lang="en-US" sz="4900" b="1" i="0" u="none" strike="noStrike" cap="none">
                <a:solidFill>
                  <a:srgbClr val="7F7F7F"/>
                </a:solidFill>
                <a:latin typeface="Calibri"/>
                <a:ea typeface="Calibri"/>
                <a:cs typeface="Calibri"/>
                <a:sym typeface="Calibri"/>
              </a:rPr>
              <a:t>150-200 pixels per inch in their final printed size</a:t>
            </a:r>
            <a:r>
              <a:rPr lang="en-US" sz="4900" b="0" i="0" u="none" strike="noStrike" cap="none">
                <a:solidFill>
                  <a:srgbClr val="7F7F7F"/>
                </a:solidFill>
                <a:latin typeface="Calibri"/>
                <a:ea typeface="Calibri"/>
                <a:cs typeface="Calibri"/>
                <a:sym typeface="Calibri"/>
              </a:rPr>
              <a:t>. For instance, a 1600 x 1200 pixel photo will usually look fine up to 8“-10” wide on your printed poster.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1800"/>
              </a:spcBef>
              <a:spcAft>
                <a:spcPts val="0"/>
              </a:spcAft>
              <a:buClr>
                <a:srgbClr val="000000"/>
              </a:buClr>
              <a:buSzPts val="3600"/>
              <a:buFont typeface="Arial"/>
              <a:buNone/>
            </a:pPr>
            <a:br>
              <a:rPr lang="en-US" sz="3600" b="0" i="0" u="none" strike="noStrike" cap="none">
                <a:solidFill>
                  <a:srgbClr val="7F7F7F"/>
                </a:solidFill>
                <a:latin typeface="Calibri"/>
                <a:ea typeface="Calibri"/>
                <a:cs typeface="Calibri"/>
                <a:sym typeface="Calibri"/>
              </a:rPr>
            </a:br>
            <a:r>
              <a:rPr lang="en-US" sz="3600" b="0" i="0" u="none" strike="noStrike" cap="none">
                <a:solidFill>
                  <a:srgbClr val="7F7F7F"/>
                </a:solidFill>
                <a:latin typeface="Calibri"/>
                <a:ea typeface="Calibri"/>
                <a:cs typeface="Calibri"/>
                <a:sym typeface="Calibri"/>
              </a:rPr>
              <a:t>[This sidebar area does not print.]</a:t>
            </a:r>
            <a:endParaRPr sz="1400" b="0" i="0" u="none" strike="noStrike" cap="none">
              <a:solidFill>
                <a:srgbClr val="000000"/>
              </a:solidFill>
              <a:latin typeface="Arial"/>
              <a:ea typeface="Arial"/>
              <a:cs typeface="Arial"/>
              <a:sym typeface="Arial"/>
            </a:endParaRPr>
          </a:p>
        </p:txBody>
      </p:sp>
      <p:grpSp>
        <p:nvGrpSpPr>
          <p:cNvPr id="16" name="Google Shape;16;p1"/>
          <p:cNvGrpSpPr/>
          <p:nvPr/>
        </p:nvGrpSpPr>
        <p:grpSpPr>
          <a:xfrm>
            <a:off x="44805600" y="0"/>
            <a:ext cx="9601200" cy="32918400"/>
            <a:chOff x="33832800" y="0"/>
            <a:chExt cx="12801600" cy="43891200"/>
          </a:xfrm>
        </p:grpSpPr>
        <p:sp>
          <p:nvSpPr>
            <p:cNvPr id="17" name="Google Shape;17;p1"/>
            <p:cNvSpPr/>
            <p:nvPr/>
          </p:nvSpPr>
          <p:spPr>
            <a:xfrm>
              <a:off x="33832800" y="0"/>
              <a:ext cx="12801600" cy="43891200"/>
            </a:xfrm>
            <a:prstGeom prst="rect">
              <a:avLst/>
            </a:prstGeom>
            <a:solidFill>
              <a:srgbClr val="D8D8D8"/>
            </a:solidFill>
            <a:ln>
              <a:noFill/>
            </a:ln>
          </p:spPr>
          <p:txBody>
            <a:bodyPr spcFirstLastPara="1" wrap="square" lIns="228600" tIns="228600" rIns="228600" bIns="228600" anchor="t" anchorCtr="0">
              <a:noAutofit/>
            </a:bodyPr>
            <a:lstStyle/>
            <a:p>
              <a:pPr marL="0" marR="0" lvl="0" indent="0" algn="l" rtl="0">
                <a:lnSpc>
                  <a:spcPct val="100000"/>
                </a:lnSpc>
                <a:spcBef>
                  <a:spcPts val="0"/>
                </a:spcBef>
                <a:spcAft>
                  <a:spcPts val="0"/>
                </a:spcAft>
                <a:buClr>
                  <a:srgbClr val="000000"/>
                </a:buClr>
                <a:buSzPts val="7200"/>
                <a:buFont typeface="Arial"/>
                <a:buNone/>
              </a:pPr>
              <a:r>
                <a:rPr lang="en-US" sz="7200" b="0" i="0" u="none" strike="noStrike" cap="none">
                  <a:solidFill>
                    <a:srgbClr val="7F7F7F"/>
                  </a:solidFill>
                  <a:latin typeface="Calibri"/>
                  <a:ea typeface="Calibri"/>
                  <a:cs typeface="Calibri"/>
                  <a:sym typeface="Calibri"/>
                </a:rPr>
                <a:t>Change Color Theme:</a:t>
              </a:r>
              <a:endParaRPr sz="72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This template is designed to use the built-in color themes in the newer versions of PowerPoint.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To change the color theme, select the </a:t>
              </a:r>
              <a:r>
                <a:rPr lang="en-US" sz="4900" b="1" i="0" u="none" strike="noStrike" cap="none">
                  <a:solidFill>
                    <a:srgbClr val="7F7F7F"/>
                  </a:solidFill>
                  <a:latin typeface="Calibri"/>
                  <a:ea typeface="Calibri"/>
                  <a:cs typeface="Calibri"/>
                  <a:sym typeface="Calibri"/>
                </a:rPr>
                <a:t>Design</a:t>
              </a:r>
              <a:r>
                <a:rPr lang="en-US" sz="4900" b="0" i="0" u="none" strike="noStrike" cap="none">
                  <a:solidFill>
                    <a:srgbClr val="7F7F7F"/>
                  </a:solidFill>
                  <a:latin typeface="Calibri"/>
                  <a:ea typeface="Calibri"/>
                  <a:cs typeface="Calibri"/>
                  <a:sym typeface="Calibri"/>
                </a:rPr>
                <a:t> tab, then select the </a:t>
              </a:r>
              <a:r>
                <a:rPr lang="en-US" sz="4900" b="1" i="0" u="none" strike="noStrike" cap="none">
                  <a:solidFill>
                    <a:srgbClr val="7F7F7F"/>
                  </a:solidFill>
                  <a:latin typeface="Calibri"/>
                  <a:ea typeface="Calibri"/>
                  <a:cs typeface="Calibri"/>
                  <a:sym typeface="Calibri"/>
                </a:rPr>
                <a:t>Colors</a:t>
              </a:r>
              <a:r>
                <a:rPr lang="en-US" sz="4900" b="0" i="0" u="none" strike="noStrike" cap="none">
                  <a:solidFill>
                    <a:srgbClr val="7F7F7F"/>
                  </a:solidFill>
                  <a:latin typeface="Calibri"/>
                  <a:ea typeface="Calibri"/>
                  <a:cs typeface="Calibri"/>
                  <a:sym typeface="Calibri"/>
                </a:rPr>
                <a:t> drop-down list.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The default color theme for this template is “Office”, so you can always return to that after trying some of the alternatives.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7200"/>
                <a:buFont typeface="Arial"/>
                <a:buNone/>
              </a:pPr>
              <a:r>
                <a:rPr lang="en-US" sz="7200" b="0" i="0" u="none" strike="noStrike" cap="none">
                  <a:solidFill>
                    <a:srgbClr val="7F7F7F"/>
                  </a:solidFill>
                  <a:latin typeface="Calibri"/>
                  <a:ea typeface="Calibri"/>
                  <a:cs typeface="Calibri"/>
                  <a:sym typeface="Calibri"/>
                </a:rPr>
                <a:t>Printing Your Poster: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Once your poster file is ready, visit </a:t>
              </a:r>
              <a:r>
                <a:rPr lang="en-US" sz="4900" b="1" i="0" u="none" strike="noStrike" cap="none">
                  <a:solidFill>
                    <a:srgbClr val="7F7F7F"/>
                  </a:solidFill>
                  <a:latin typeface="Calibri"/>
                  <a:ea typeface="Calibri"/>
                  <a:cs typeface="Calibri"/>
                  <a:sym typeface="Calibri"/>
                </a:rPr>
                <a:t>www.genigraphics.com</a:t>
              </a:r>
              <a:r>
                <a:rPr lang="en-US" sz="4900" b="0" i="0" u="none" strike="noStrike" cap="none">
                  <a:solidFill>
                    <a:srgbClr val="7F7F7F"/>
                  </a:solidFill>
                  <a:latin typeface="Calibri"/>
                  <a:ea typeface="Calibri"/>
                  <a:cs typeface="Calibri"/>
                  <a:sym typeface="Calibri"/>
                </a:rPr>
                <a:t> to order a high-quality, affordable poster print. Every order receives a free design review and we can deliver as fast as next business day within the US and Canada.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800"/>
                </a:spcBef>
                <a:spcAft>
                  <a:spcPts val="0"/>
                </a:spcAft>
                <a:buClr>
                  <a:srgbClr val="000000"/>
                </a:buClr>
                <a:buSzPts val="4900"/>
                <a:buFont typeface="Arial"/>
                <a:buNone/>
              </a:pPr>
              <a:endParaRPr sz="4900" b="0" i="0" u="none" strike="noStrike" cap="none">
                <a:solidFill>
                  <a:srgbClr val="7F7F7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900"/>
                <a:buFont typeface="Arial"/>
                <a:buNone/>
              </a:pPr>
              <a:r>
                <a:rPr lang="en-US" sz="4900" b="0" i="0" u="none" strike="noStrike" cap="none">
                  <a:solidFill>
                    <a:srgbClr val="7F7F7F"/>
                  </a:solidFill>
                  <a:latin typeface="Calibri"/>
                  <a:ea typeface="Calibri"/>
                  <a:cs typeface="Calibri"/>
                  <a:sym typeface="Calibri"/>
                </a:rPr>
                <a:t>US and Canada:  1-800-790-4001</a:t>
              </a:r>
              <a:br>
                <a:rPr lang="en-US" sz="4900" b="0" i="0" u="none" strike="noStrike" cap="none">
                  <a:solidFill>
                    <a:srgbClr val="7F7F7F"/>
                  </a:solidFill>
                  <a:latin typeface="Calibri"/>
                  <a:ea typeface="Calibri"/>
                  <a:cs typeface="Calibri"/>
                  <a:sym typeface="Calibri"/>
                </a:rPr>
              </a:br>
              <a:r>
                <a:rPr lang="en-US" sz="4900" b="0" i="0" u="none" strike="noStrike" cap="none">
                  <a:solidFill>
                    <a:srgbClr val="7F7F7F"/>
                  </a:solidFill>
                  <a:latin typeface="Calibri"/>
                  <a:ea typeface="Calibri"/>
                  <a:cs typeface="Calibri"/>
                  <a:sym typeface="Calibri"/>
                </a:rPr>
                <a:t>Email: info@genigraphics.com</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br>
                <a:rPr lang="en-US" sz="3600" b="0" i="0" u="none" strike="noStrike" cap="none">
                  <a:solidFill>
                    <a:srgbClr val="7F7F7F"/>
                  </a:solidFill>
                  <a:latin typeface="Calibri"/>
                  <a:ea typeface="Calibri"/>
                  <a:cs typeface="Calibri"/>
                  <a:sym typeface="Calibri"/>
                </a:rPr>
              </a:br>
              <a:r>
                <a:rPr lang="en-US" sz="3600" b="0" i="0" u="none" strike="noStrike" cap="none">
                  <a:solidFill>
                    <a:srgbClr val="7F7F7F"/>
                  </a:solidFill>
                  <a:latin typeface="Calibri"/>
                  <a:ea typeface="Calibri"/>
                  <a:cs typeface="Calibri"/>
                  <a:sym typeface="Calibri"/>
                </a:rPr>
                <a:t>[This sidebar area does not print.]</a:t>
              </a:r>
              <a:endParaRPr sz="1400" b="0" i="0" u="none" strike="noStrike" cap="none">
                <a:solidFill>
                  <a:srgbClr val="000000"/>
                </a:solidFill>
                <a:latin typeface="Arial"/>
                <a:ea typeface="Arial"/>
                <a:cs typeface="Arial"/>
                <a:sym typeface="Arial"/>
              </a:endParaRPr>
            </a:p>
          </p:txBody>
        </p:sp>
        <p:pic>
          <p:nvPicPr>
            <p:cNvPr id="18" name="Google Shape;18;p1"/>
            <p:cNvPicPr preferRelativeResize="0"/>
            <p:nvPr/>
          </p:nvPicPr>
          <p:blipFill rotWithShape="1">
            <a:blip r:embed="rId3">
              <a:alphaModFix/>
            </a:blip>
            <a:srcRect/>
            <a:stretch/>
          </p:blipFill>
          <p:spPr>
            <a:xfrm>
              <a:off x="34281342" y="9260274"/>
              <a:ext cx="11904515" cy="10246926"/>
            </a:xfrm>
            <a:prstGeom prst="rect">
              <a:avLst/>
            </a:prstGeom>
            <a:noFill/>
            <a:ln>
              <a:noFill/>
            </a:ln>
          </p:spPr>
        </p:pic>
      </p:grpSp>
      <p:pic>
        <p:nvPicPr>
          <p:cNvPr id="19" name="Google Shape;19;p1"/>
          <p:cNvPicPr preferRelativeResize="0"/>
          <p:nvPr/>
        </p:nvPicPr>
        <p:blipFill rotWithShape="1">
          <a:blip r:embed="rId4">
            <a:alphaModFix/>
          </a:blip>
          <a:srcRect/>
          <a:stretch/>
        </p:blipFill>
        <p:spPr>
          <a:xfrm>
            <a:off x="38404800" y="32613600"/>
            <a:ext cx="5297435" cy="185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3"/>
          <p:cNvSpPr txBox="1"/>
          <p:nvPr/>
        </p:nvSpPr>
        <p:spPr>
          <a:xfrm>
            <a:off x="8229600" y="0"/>
            <a:ext cx="27432000" cy="2908371"/>
          </a:xfrm>
          <a:prstGeom prst="rect">
            <a:avLst/>
          </a:prstGeom>
          <a:noFill/>
          <a:ln>
            <a:noFill/>
          </a:ln>
        </p:spPr>
        <p:txBody>
          <a:bodyPr spcFirstLastPara="1" wrap="square" lIns="137125" tIns="342825" rIns="137125" bIns="342825" anchor="ctr" anchorCtr="0">
            <a:spAutoFit/>
          </a:bodyPr>
          <a:lstStyle/>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dirty="0">
                <a:solidFill>
                  <a:schemeClr val="lt1"/>
                </a:solidFill>
                <a:latin typeface="Calibri"/>
                <a:ea typeface="Calibri"/>
                <a:cs typeface="Calibri"/>
                <a:sym typeface="Calibri"/>
              </a:rPr>
              <a:t>Automatic Bangla Digital  Number Plate Detection &amp; Recognition</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7200"/>
              <a:buFont typeface="Arial"/>
              <a:buNone/>
            </a:pPr>
            <a:r>
              <a:rPr lang="en-US" sz="7200" b="1" i="0" u="none" strike="noStrike" cap="none" dirty="0">
                <a:solidFill>
                  <a:schemeClr val="lt1"/>
                </a:solidFill>
                <a:latin typeface="Calibri"/>
                <a:ea typeface="Calibri"/>
                <a:cs typeface="Calibri"/>
                <a:sym typeface="Calibri"/>
              </a:rPr>
              <a:t>System using Image Processing &amp; Deep Learning</a:t>
            </a:r>
            <a:endParaRPr sz="1400" b="0" i="0" u="none" strike="noStrike" cap="none" dirty="0">
              <a:solidFill>
                <a:srgbClr val="000000"/>
              </a:solidFill>
              <a:latin typeface="Arial"/>
              <a:ea typeface="Arial"/>
              <a:cs typeface="Arial"/>
              <a:sym typeface="Arial"/>
            </a:endParaRPr>
          </a:p>
        </p:txBody>
      </p:sp>
      <p:sp>
        <p:nvSpPr>
          <p:cNvPr id="26" name="Google Shape;26;p3"/>
          <p:cNvSpPr txBox="1"/>
          <p:nvPr/>
        </p:nvSpPr>
        <p:spPr>
          <a:xfrm>
            <a:off x="8229600" y="2400300"/>
            <a:ext cx="27432000" cy="1714500"/>
          </a:xfrm>
          <a:prstGeom prst="rect">
            <a:avLst/>
          </a:prstGeom>
          <a:noFill/>
          <a:ln>
            <a:noFill/>
          </a:ln>
        </p:spPr>
        <p:txBody>
          <a:bodyPr spcFirstLastPara="1" wrap="square" lIns="137125" tIns="137125" rIns="137125" bIns="137125"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Calibri"/>
                <a:ea typeface="Calibri"/>
                <a:cs typeface="Calibri"/>
                <a:sym typeface="Calibri"/>
              </a:rPr>
              <a:t>Noshin Faria, Plabon Banik , Amit Majumder, Adri Saha</a:t>
            </a:r>
            <a:endParaRPr sz="4000" b="0" i="0" u="none" strike="noStrike" cap="none" baseline="3000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chemeClr val="lt1"/>
                </a:solidFill>
                <a:latin typeface="Calibri"/>
                <a:ea typeface="Calibri"/>
                <a:cs typeface="Calibri"/>
                <a:sym typeface="Calibri"/>
              </a:rPr>
              <a:t>Department of Computer Science &amp; Engineering, East West University</a:t>
            </a:r>
            <a:endParaRPr sz="1400" b="0" i="0" u="none" strike="noStrike" cap="none">
              <a:solidFill>
                <a:srgbClr val="000000"/>
              </a:solidFill>
              <a:latin typeface="Arial"/>
              <a:ea typeface="Arial"/>
              <a:cs typeface="Arial"/>
              <a:sym typeface="Arial"/>
            </a:endParaRPr>
          </a:p>
        </p:txBody>
      </p:sp>
      <p:sp>
        <p:nvSpPr>
          <p:cNvPr id="27" name="Google Shape;27;p3"/>
          <p:cNvSpPr txBox="1"/>
          <p:nvPr/>
        </p:nvSpPr>
        <p:spPr>
          <a:xfrm>
            <a:off x="1706881" y="30038039"/>
            <a:ext cx="12923519" cy="1854323"/>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Times New Roman"/>
                <a:ea typeface="Times New Roman"/>
                <a:cs typeface="Times New Roman"/>
                <a:sym typeface="Times New Roman"/>
              </a:rPr>
              <a:t>Dr. Md. Nawab Yousuf Ali</a:t>
            </a:r>
            <a:endParaRPr sz="3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Times New Roman"/>
                <a:ea typeface="Times New Roman"/>
                <a:cs typeface="Times New Roman"/>
                <a:sym typeface="Times New Roman"/>
              </a:rPr>
              <a:t>Professor</a:t>
            </a: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Times New Roman"/>
                <a:ea typeface="Times New Roman"/>
                <a:cs typeface="Times New Roman"/>
                <a:sym typeface="Times New Roman"/>
              </a:rPr>
              <a:t>Department of Computer Science and Engineering</a:t>
            </a:r>
            <a:endParaRPr sz="2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Times New Roman"/>
                <a:ea typeface="Times New Roman"/>
                <a:cs typeface="Times New Roman"/>
                <a:sym typeface="Times New Roman"/>
              </a:rPr>
              <a:t>East West University</a:t>
            </a:r>
            <a:endParaRPr sz="2800" b="0" i="0" u="none" strike="noStrike" cap="none">
              <a:solidFill>
                <a:srgbClr val="000000"/>
              </a:solidFill>
              <a:latin typeface="Times New Roman"/>
              <a:ea typeface="Times New Roman"/>
              <a:cs typeface="Times New Roman"/>
              <a:sym typeface="Times New Roman"/>
            </a:endParaRPr>
          </a:p>
        </p:txBody>
      </p:sp>
      <p:sp>
        <p:nvSpPr>
          <p:cNvPr id="28" name="Google Shape;28;p3"/>
          <p:cNvSpPr txBox="1"/>
          <p:nvPr/>
        </p:nvSpPr>
        <p:spPr>
          <a:xfrm>
            <a:off x="1706880" y="29146502"/>
            <a:ext cx="3550691" cy="746346"/>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alibri"/>
                <a:ea typeface="Calibri"/>
                <a:cs typeface="Calibri"/>
                <a:sym typeface="Calibri"/>
              </a:rPr>
              <a:t>Supervised By</a:t>
            </a:r>
            <a:endParaRPr sz="1400" b="0" i="0" u="none" strike="noStrike" cap="none">
              <a:solidFill>
                <a:srgbClr val="000000"/>
              </a:solidFill>
              <a:latin typeface="Arial"/>
              <a:ea typeface="Arial"/>
              <a:cs typeface="Arial"/>
              <a:sym typeface="Arial"/>
            </a:endParaRPr>
          </a:p>
        </p:txBody>
      </p:sp>
      <p:sp>
        <p:nvSpPr>
          <p:cNvPr id="29" name="Google Shape;29;p3"/>
          <p:cNvSpPr txBox="1"/>
          <p:nvPr/>
        </p:nvSpPr>
        <p:spPr>
          <a:xfrm>
            <a:off x="21945600" y="30038039"/>
            <a:ext cx="19507200" cy="2323652"/>
          </a:xfrm>
          <a:prstGeom prst="rect">
            <a:avLst/>
          </a:prstGeom>
          <a:noFill/>
          <a:ln>
            <a:noFill/>
          </a:ln>
        </p:spPr>
        <p:txBody>
          <a:bodyPr spcFirstLastPara="1" wrap="square" lIns="68550" tIns="68550" rIns="68550" bIns="68550" anchor="t" anchorCtr="0">
            <a:spAutoFit/>
          </a:bodyPr>
          <a:lstStyle/>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a:solidFill>
                  <a:srgbClr val="222222"/>
                </a:solidFill>
                <a:latin typeface="Times New Roman"/>
                <a:ea typeface="Times New Roman"/>
                <a:cs typeface="Times New Roman"/>
                <a:sym typeface="Times New Roman"/>
              </a:rPr>
              <a:t>Islam, R., Islam, M.R. and Talukder, K.H., 2020. An efficient method for extraction and recognition of bangla characters from vehicle license plates. </a:t>
            </a:r>
            <a:r>
              <a:rPr lang="en-US" sz="1800" b="0" i="1" u="none" strike="noStrike" cap="none">
                <a:solidFill>
                  <a:srgbClr val="222222"/>
                </a:solidFill>
                <a:latin typeface="Times New Roman"/>
                <a:ea typeface="Times New Roman"/>
                <a:cs typeface="Times New Roman"/>
                <a:sym typeface="Times New Roman"/>
              </a:rPr>
              <a:t>Multimedia Tools and Applications</a:t>
            </a:r>
            <a:r>
              <a:rPr lang="en-US" sz="1800" b="0" i="0" u="none" strike="noStrike" cap="none">
                <a:solidFill>
                  <a:srgbClr val="222222"/>
                </a:solidFill>
                <a:latin typeface="Times New Roman"/>
                <a:ea typeface="Times New Roman"/>
                <a:cs typeface="Times New Roman"/>
                <a:sym typeface="Times New Roman"/>
              </a:rPr>
              <a:t>, </a:t>
            </a:r>
            <a:r>
              <a:rPr lang="en-US" sz="1800" b="0" i="1" u="none" strike="noStrike" cap="none">
                <a:solidFill>
                  <a:srgbClr val="222222"/>
                </a:solidFill>
                <a:latin typeface="Times New Roman"/>
                <a:ea typeface="Times New Roman"/>
                <a:cs typeface="Times New Roman"/>
                <a:sym typeface="Times New Roman"/>
              </a:rPr>
              <a:t>79</a:t>
            </a:r>
            <a:r>
              <a:rPr lang="en-US" sz="1800" b="0" i="0" u="none" strike="noStrike" cap="none">
                <a:solidFill>
                  <a:srgbClr val="222222"/>
                </a:solidFill>
                <a:latin typeface="Times New Roman"/>
                <a:ea typeface="Times New Roman"/>
                <a:cs typeface="Times New Roman"/>
                <a:sym typeface="Times New Roman"/>
              </a:rPr>
              <a:t>(27), pp.20107-20132</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a:solidFill>
                  <a:srgbClr val="222222"/>
                </a:solidFill>
                <a:latin typeface="Times New Roman"/>
                <a:ea typeface="Times New Roman"/>
                <a:cs typeface="Times New Roman"/>
                <a:sym typeface="Times New Roman"/>
              </a:rPr>
              <a:t>Chandra, S., Nowshad, M.A.A. and Islam, M.J., 2017, December. An automated system to detect and recognize vehicle license plates of Bangladesh. In </a:t>
            </a:r>
            <a:r>
              <a:rPr lang="en-US" sz="1800" b="0" i="1" u="none" strike="noStrike" cap="none">
                <a:solidFill>
                  <a:srgbClr val="222222"/>
                </a:solidFill>
                <a:latin typeface="Times New Roman"/>
                <a:ea typeface="Times New Roman"/>
                <a:cs typeface="Times New Roman"/>
                <a:sym typeface="Times New Roman"/>
              </a:rPr>
              <a:t>2017 20th International Conference of Computer and Information Technology (ICCIT)</a:t>
            </a:r>
            <a:r>
              <a:rPr lang="en-US" sz="1800" b="0" i="0" u="none" strike="noStrike" cap="none">
                <a:solidFill>
                  <a:srgbClr val="222222"/>
                </a:solidFill>
                <a:latin typeface="Times New Roman"/>
                <a:ea typeface="Times New Roman"/>
                <a:cs typeface="Times New Roman"/>
                <a:sym typeface="Times New Roman"/>
              </a:rPr>
              <a:t> (pp. 1-6). IEEE.</a:t>
            </a:r>
            <a:endParaRPr sz="1800" b="0" i="0" u="none" strike="noStrike" cap="none">
              <a:solidFill>
                <a:srgbClr val="222222"/>
              </a:solidFill>
              <a:latin typeface="Times New Roman"/>
              <a:ea typeface="Times New Roman"/>
              <a:cs typeface="Times New Roman"/>
              <a:sym typeface="Times New Roman"/>
            </a:endParaRPr>
          </a:p>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a:solidFill>
                  <a:srgbClr val="222222"/>
                </a:solidFill>
                <a:latin typeface="Times New Roman"/>
                <a:ea typeface="Times New Roman"/>
                <a:cs typeface="Times New Roman"/>
                <a:sym typeface="Times New Roman"/>
              </a:rPr>
              <a:t>Shaifur Rahman, M.M., Shamima Nasrin, M., Mostakim, M. and Zahangir Alom, M., 2018. Bangla License Plate Recognition Using Convolutional Neural Networks (CNN). </a:t>
            </a:r>
            <a:r>
              <a:rPr lang="en-US" sz="1800" b="0" i="1" u="none" strike="noStrike" cap="none">
                <a:solidFill>
                  <a:srgbClr val="222222"/>
                </a:solidFill>
                <a:latin typeface="Times New Roman"/>
                <a:ea typeface="Times New Roman"/>
                <a:cs typeface="Times New Roman"/>
                <a:sym typeface="Times New Roman"/>
              </a:rPr>
              <a:t>arXiv e-prints</a:t>
            </a:r>
            <a:r>
              <a:rPr lang="en-US" sz="1800" b="0" i="0" u="none" strike="noStrike" cap="none">
                <a:solidFill>
                  <a:srgbClr val="222222"/>
                </a:solidFill>
                <a:latin typeface="Times New Roman"/>
                <a:ea typeface="Times New Roman"/>
                <a:cs typeface="Times New Roman"/>
                <a:sym typeface="Times New Roman"/>
              </a:rPr>
              <a:t>, pp.arXiv-1809.</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1600"/>
              <a:buFont typeface="Arial"/>
              <a:buChar char="-"/>
            </a:pPr>
            <a:r>
              <a:rPr lang="en-US" sz="1800" b="0" i="0" u="none" strike="noStrike" cap="none">
                <a:solidFill>
                  <a:srgbClr val="222222"/>
                </a:solidFill>
                <a:latin typeface="Times New Roman"/>
                <a:ea typeface="Times New Roman"/>
                <a:cs typeface="Times New Roman"/>
                <a:sym typeface="Times New Roman"/>
              </a:rPr>
              <a:t>Islam, M.A., Chowdhury, G.M. and Haque, M.N.M., 2021, May. Bangla License </a:t>
            </a:r>
            <a:r>
              <a:rPr lang="en-US" sz="1800" b="0" i="0" u="none" strike="noStrike" cap="none" baseline="-25000">
                <a:solidFill>
                  <a:srgbClr val="222222"/>
                </a:solidFill>
                <a:latin typeface="Times New Roman"/>
                <a:ea typeface="Times New Roman"/>
                <a:cs typeface="Times New Roman"/>
                <a:sym typeface="Times New Roman"/>
              </a:rPr>
              <a:t>Plate</a:t>
            </a:r>
            <a:r>
              <a:rPr lang="en-US" sz="1800" b="0" i="0" u="none" strike="noStrike" cap="none">
                <a:solidFill>
                  <a:srgbClr val="222222"/>
                </a:solidFill>
                <a:latin typeface="Times New Roman"/>
                <a:ea typeface="Times New Roman"/>
                <a:cs typeface="Times New Roman"/>
                <a:sym typeface="Times New Roman"/>
              </a:rPr>
              <a:t> Detection, Recognition and Authentication with Morphological Process and Template Matching. In </a:t>
            </a:r>
            <a:r>
              <a:rPr lang="en-US" sz="1800" b="0" i="1" u="none" strike="noStrike" cap="none">
                <a:solidFill>
                  <a:srgbClr val="222222"/>
                </a:solidFill>
                <a:latin typeface="Times New Roman"/>
                <a:ea typeface="Times New Roman"/>
                <a:cs typeface="Times New Roman"/>
                <a:sym typeface="Times New Roman"/>
              </a:rPr>
              <a:t>2021 2nd International Conference for Emerging Technology (INCET)</a:t>
            </a:r>
            <a:r>
              <a:rPr lang="en-US" sz="1800" b="0" i="0" u="none" strike="noStrike" cap="none">
                <a:solidFill>
                  <a:srgbClr val="222222"/>
                </a:solidFill>
                <a:latin typeface="Times New Roman"/>
                <a:ea typeface="Times New Roman"/>
                <a:cs typeface="Times New Roman"/>
                <a:sym typeface="Times New Roman"/>
              </a:rPr>
              <a:t> (pp. 1-6). IEEE.</a:t>
            </a:r>
            <a:endParaRPr sz="18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0" name="Google Shape;30;p3"/>
          <p:cNvSpPr txBox="1"/>
          <p:nvPr/>
        </p:nvSpPr>
        <p:spPr>
          <a:xfrm>
            <a:off x="21945603" y="29146502"/>
            <a:ext cx="2963330" cy="746346"/>
          </a:xfrm>
          <a:prstGeom prst="rect">
            <a:avLst/>
          </a:prstGeom>
          <a:noFill/>
          <a:ln>
            <a:noFill/>
          </a:ln>
        </p:spPr>
        <p:txBody>
          <a:bodyPr spcFirstLastPara="1" wrap="square" lIns="68550" tIns="34275" rIns="68550" bIns="34275"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1"/>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31" name="Google Shape;31;p3"/>
          <p:cNvSpPr txBox="1"/>
          <p:nvPr/>
        </p:nvSpPr>
        <p:spPr>
          <a:xfrm>
            <a:off x="1463040" y="5486400"/>
            <a:ext cx="13167360" cy="2739165"/>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000000"/>
                </a:solidFill>
                <a:latin typeface="Times New Roman"/>
                <a:ea typeface="Times New Roman"/>
                <a:cs typeface="Times New Roman"/>
                <a:sym typeface="Times New Roman"/>
              </a:rPr>
              <a:t>The principal objective of this study is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Times New Roman"/>
                <a:ea typeface="Times New Roman"/>
                <a:cs typeface="Times New Roman"/>
                <a:sym typeface="Times New Roman"/>
              </a:rPr>
              <a:t>to propose a system that can detect and extract a number plate from an image,</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Times New Roman"/>
                <a:ea typeface="Times New Roman"/>
                <a:cs typeface="Times New Roman"/>
                <a:sym typeface="Times New Roman"/>
              </a:rPr>
              <a:t>localize characters, segment them from a number plate, and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3200"/>
              <a:buFont typeface="Arial"/>
              <a:buChar char="•"/>
            </a:pPr>
            <a:r>
              <a:rPr lang="en-US" sz="3200" b="0" i="0" u="none" strike="noStrike" cap="none" dirty="0">
                <a:solidFill>
                  <a:srgbClr val="000000"/>
                </a:solidFill>
                <a:latin typeface="Times New Roman"/>
                <a:ea typeface="Times New Roman"/>
                <a:cs typeface="Times New Roman"/>
                <a:sym typeface="Times New Roman"/>
              </a:rPr>
              <a:t>Finally, recognize those characters to collect the license plate’s number.</a:t>
            </a:r>
            <a:endParaRPr sz="3200" b="0" i="0" u="none" strike="noStrike" cap="none" dirty="0">
              <a:solidFill>
                <a:schemeClr val="dk1"/>
              </a:solidFill>
              <a:latin typeface="Arial"/>
              <a:ea typeface="Arial"/>
              <a:cs typeface="Arial"/>
              <a:sym typeface="Arial"/>
            </a:endParaRPr>
          </a:p>
        </p:txBody>
      </p:sp>
      <p:sp>
        <p:nvSpPr>
          <p:cNvPr id="32" name="Google Shape;32;p3"/>
          <p:cNvSpPr/>
          <p:nvPr/>
        </p:nvSpPr>
        <p:spPr>
          <a:xfrm>
            <a:off x="1463040" y="475488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a:solidFill>
                  <a:schemeClr val="lt1"/>
                </a:solidFill>
                <a:latin typeface="Calibri"/>
                <a:ea typeface="Calibri"/>
                <a:cs typeface="Calibri"/>
                <a:sym typeface="Calibri"/>
              </a:rPr>
              <a:t>OBJECTIVE</a:t>
            </a:r>
            <a:endParaRPr sz="1400" b="0" i="0" u="none" strike="noStrike" cap="none" dirty="0">
              <a:solidFill>
                <a:srgbClr val="000000"/>
              </a:solidFill>
              <a:latin typeface="Arial"/>
              <a:ea typeface="Arial"/>
              <a:cs typeface="Arial"/>
              <a:sym typeface="Arial"/>
            </a:endParaRPr>
          </a:p>
        </p:txBody>
      </p:sp>
      <p:sp>
        <p:nvSpPr>
          <p:cNvPr id="33" name="Google Shape;33;p3"/>
          <p:cNvSpPr/>
          <p:nvPr/>
        </p:nvSpPr>
        <p:spPr>
          <a:xfrm>
            <a:off x="1463040" y="845820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Calibri"/>
                <a:ea typeface="Calibri"/>
                <a:cs typeface="Calibri"/>
                <a:sym typeface="Calibri"/>
              </a:rPr>
              <a:t>METHODOLOGY</a:t>
            </a: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15361920" y="475488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a:solidFill>
                  <a:schemeClr val="lt1"/>
                </a:solidFill>
                <a:latin typeface="Calibri" panose="020F0502020204030204" pitchFamily="34" charset="0"/>
                <a:ea typeface="Times New Roman"/>
                <a:cs typeface="Calibri" panose="020F0502020204030204" pitchFamily="34" charset="0"/>
                <a:sym typeface="Times New Roman"/>
              </a:rPr>
              <a:t>EXPERIMENTAL RESULT</a:t>
            </a:r>
            <a:endParaRPr sz="14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35" name="Google Shape;35;p3"/>
          <p:cNvSpPr/>
          <p:nvPr/>
        </p:nvSpPr>
        <p:spPr>
          <a:xfrm>
            <a:off x="29302364" y="475488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Calibri"/>
                <a:ea typeface="Calibri"/>
                <a:cs typeface="Calibri"/>
                <a:sym typeface="Calibri"/>
              </a:rPr>
              <a:t>IMPLEMENTATION OF WEBSITE</a:t>
            </a: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29293655" y="1231838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Calibri"/>
                <a:ea typeface="Calibri"/>
                <a:cs typeface="Calibri"/>
                <a:sym typeface="Calibri"/>
              </a:rPr>
              <a:t>EARN VALUE MANAGEMENT </a:t>
            </a: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a:off x="29294667" y="2189393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dirty="0">
                <a:solidFill>
                  <a:schemeClr val="lt1"/>
                </a:solidFill>
                <a:latin typeface="Calibri"/>
                <a:ea typeface="Calibri"/>
                <a:cs typeface="Calibri"/>
                <a:sym typeface="Calibri"/>
              </a:rPr>
              <a:t>COST CALCULATION &amp; EARNED VALUE DIAGRAM</a:t>
            </a:r>
            <a:endParaRPr sz="1400" b="0" i="0" u="none" strike="noStrike" cap="none" dirty="0">
              <a:solidFill>
                <a:srgbClr val="000000"/>
              </a:solidFill>
              <a:latin typeface="Arial"/>
              <a:ea typeface="Arial"/>
              <a:cs typeface="Arial"/>
              <a:sym typeface="Arial"/>
            </a:endParaRPr>
          </a:p>
        </p:txBody>
      </p:sp>
      <p:graphicFrame>
        <p:nvGraphicFramePr>
          <p:cNvPr id="38" name="Google Shape;38;p3"/>
          <p:cNvGraphicFramePr/>
          <p:nvPr>
            <p:extLst>
              <p:ext uri="{D42A27DB-BD31-4B8C-83A1-F6EECF244321}">
                <p14:modId xmlns:p14="http://schemas.microsoft.com/office/powerpoint/2010/main" val="1245795303"/>
              </p:ext>
            </p:extLst>
          </p:nvPr>
        </p:nvGraphicFramePr>
        <p:xfrm>
          <a:off x="15403484" y="6164639"/>
          <a:ext cx="13125775" cy="2739175"/>
        </p:xfrm>
        <a:graphic>
          <a:graphicData uri="http://schemas.openxmlformats.org/drawingml/2006/table">
            <a:tbl>
              <a:tblPr>
                <a:noFill/>
                <a:tableStyleId>{DE7F6FDD-9026-4B61-96EE-7D17CE880481}</a:tableStyleId>
              </a:tblPr>
              <a:tblGrid>
                <a:gridCol w="2527850">
                  <a:extLst>
                    <a:ext uri="{9D8B030D-6E8A-4147-A177-3AD203B41FA5}">
                      <a16:colId xmlns:a16="http://schemas.microsoft.com/office/drawing/2014/main" val="20000"/>
                    </a:ext>
                  </a:extLst>
                </a:gridCol>
                <a:gridCol w="2148225">
                  <a:extLst>
                    <a:ext uri="{9D8B030D-6E8A-4147-A177-3AD203B41FA5}">
                      <a16:colId xmlns:a16="http://schemas.microsoft.com/office/drawing/2014/main" val="20001"/>
                    </a:ext>
                  </a:extLst>
                </a:gridCol>
                <a:gridCol w="2094525">
                  <a:extLst>
                    <a:ext uri="{9D8B030D-6E8A-4147-A177-3AD203B41FA5}">
                      <a16:colId xmlns:a16="http://schemas.microsoft.com/office/drawing/2014/main" val="20002"/>
                    </a:ext>
                  </a:extLst>
                </a:gridCol>
                <a:gridCol w="1557000">
                  <a:extLst>
                    <a:ext uri="{9D8B030D-6E8A-4147-A177-3AD203B41FA5}">
                      <a16:colId xmlns:a16="http://schemas.microsoft.com/office/drawing/2014/main" val="20003"/>
                    </a:ext>
                  </a:extLst>
                </a:gridCol>
                <a:gridCol w="2076125">
                  <a:extLst>
                    <a:ext uri="{9D8B030D-6E8A-4147-A177-3AD203B41FA5}">
                      <a16:colId xmlns:a16="http://schemas.microsoft.com/office/drawing/2014/main" val="20004"/>
                    </a:ext>
                  </a:extLst>
                </a:gridCol>
                <a:gridCol w="2722050">
                  <a:extLst>
                    <a:ext uri="{9D8B030D-6E8A-4147-A177-3AD203B41FA5}">
                      <a16:colId xmlns:a16="http://schemas.microsoft.com/office/drawing/2014/main" val="20005"/>
                    </a:ext>
                  </a:extLst>
                </a:gridCol>
              </a:tblGrid>
              <a:tr h="1018900">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chemeClr val="dk1"/>
                          </a:solidFill>
                          <a:latin typeface="Times New Roman"/>
                          <a:ea typeface="Times New Roman"/>
                          <a:cs typeface="Times New Roman"/>
                          <a:sym typeface="Times New Roman"/>
                        </a:rPr>
                        <a:t>Model Name</a:t>
                      </a:r>
                      <a:endParaRPr sz="3600" u="none" strike="noStrike" cap="none" baseline="-2500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chemeClr val="dk1"/>
                          </a:solidFill>
                          <a:latin typeface="Times New Roman"/>
                          <a:ea typeface="Times New Roman"/>
                          <a:cs typeface="Times New Roman"/>
                          <a:sym typeface="Times New Roman"/>
                        </a:rPr>
                        <a:t>Accuracy</a:t>
                      </a:r>
                      <a:endParaRPr sz="3600" u="none" strike="noStrike" cap="none" baseline="-2500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chemeClr val="dk1"/>
                          </a:solidFill>
                          <a:latin typeface="Times New Roman"/>
                          <a:ea typeface="Times New Roman"/>
                          <a:cs typeface="Times New Roman"/>
                          <a:sym typeface="Times New Roman"/>
                        </a:rPr>
                        <a:t>Precision</a:t>
                      </a:r>
                      <a:endParaRPr sz="3600" u="none" strike="noStrike" cap="none" baseline="-2500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chemeClr val="dk1"/>
                          </a:solidFill>
                          <a:latin typeface="Times New Roman"/>
                          <a:ea typeface="Times New Roman"/>
                          <a:cs typeface="Times New Roman"/>
                          <a:sym typeface="Times New Roman"/>
                        </a:rPr>
                        <a:t>Recall</a:t>
                      </a:r>
                      <a:endParaRPr sz="3600" u="none" strike="noStrike" cap="none" baseline="-2500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dirty="0">
                          <a:solidFill>
                            <a:schemeClr val="dk1"/>
                          </a:solidFill>
                          <a:latin typeface="Times New Roman"/>
                          <a:ea typeface="Times New Roman"/>
                          <a:cs typeface="Times New Roman"/>
                          <a:sym typeface="Times New Roman"/>
                        </a:rPr>
                        <a:t>mAP@.5</a:t>
                      </a:r>
                      <a:endParaRPr sz="3600" u="none" strike="noStrike" cap="none" baseline="-25000" dirty="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chemeClr val="dk1"/>
                          </a:solidFill>
                          <a:latin typeface="Times New Roman"/>
                          <a:ea typeface="Times New Roman"/>
                          <a:cs typeface="Times New Roman"/>
                          <a:sym typeface="Times New Roman"/>
                        </a:rPr>
                        <a:t>mAP@0.5:0.95:</a:t>
                      </a:r>
                      <a:endParaRPr sz="3600" u="none" strike="noStrike" cap="none" baseline="-25000">
                        <a:solidFill>
                          <a:schemeClr val="dk1"/>
                        </a:solidFill>
                      </a:endParaRPr>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B050"/>
                    </a:solidFill>
                  </a:tcPr>
                </a:tc>
                <a:extLst>
                  <a:ext uri="{0D108BD9-81ED-4DB2-BD59-A6C34878D82A}">
                    <a16:rowId xmlns:a16="http://schemas.microsoft.com/office/drawing/2014/main" val="10000"/>
                  </a:ext>
                </a:extLst>
              </a:tr>
              <a:tr h="703525">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YOLO V7</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0.91</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0.994</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0.901</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0.938</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0.827</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016750">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000000"/>
                          </a:solidFill>
                          <a:latin typeface="Times New Roman"/>
                          <a:ea typeface="Times New Roman"/>
                          <a:cs typeface="Times New Roman"/>
                          <a:sym typeface="Times New Roman"/>
                        </a:rPr>
                        <a:t>Image Processing Techniques</a:t>
                      </a:r>
                      <a:endParaRPr sz="3600" u="none" strike="noStrike" cap="none" baseline="-25000" dirty="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0.936</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0.915</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212121"/>
                          </a:solidFill>
                          <a:latin typeface="Times New Roman"/>
                          <a:ea typeface="Times New Roman"/>
                          <a:cs typeface="Times New Roman"/>
                          <a:sym typeface="Times New Roman"/>
                        </a:rPr>
                        <a:t>–</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212121"/>
                          </a:solidFill>
                          <a:latin typeface="Times New Roman"/>
                          <a:ea typeface="Times New Roman"/>
                          <a:cs typeface="Times New Roman"/>
                          <a:sym typeface="Times New Roman"/>
                        </a:rPr>
                        <a:t>–</a:t>
                      </a:r>
                      <a:endParaRPr sz="3600" u="none" strike="noStrike" cap="none" baseline="-25000" dirty="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40" name="Google Shape;40;p3"/>
          <p:cNvSpPr txBox="1"/>
          <p:nvPr/>
        </p:nvSpPr>
        <p:spPr>
          <a:xfrm>
            <a:off x="15403484" y="5634335"/>
            <a:ext cx="1316736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a:ea typeface="Times New Roman"/>
                <a:cs typeface="Times New Roman"/>
                <a:sym typeface="Times New Roman"/>
              </a:rPr>
              <a:t>Table 1</a:t>
            </a:r>
            <a:r>
              <a:rPr lang="en-US" sz="2400" b="0" i="0" u="none" strike="noStrike" cap="none" dirty="0">
                <a:solidFill>
                  <a:srgbClr val="000000"/>
                </a:solidFill>
                <a:latin typeface="Times New Roman"/>
                <a:ea typeface="Times New Roman"/>
                <a:cs typeface="Times New Roman"/>
                <a:sym typeface="Times New Roman"/>
              </a:rPr>
              <a:t>: Experimental Results of Number Plate Detection</a:t>
            </a:r>
            <a:endParaRPr sz="1400" b="0" i="0" u="none" strike="noStrike" cap="none" dirty="0">
              <a:solidFill>
                <a:schemeClr val="dk1"/>
              </a:solidFill>
              <a:latin typeface="Arial"/>
              <a:ea typeface="Arial"/>
              <a:cs typeface="Arial"/>
              <a:sym typeface="Arial"/>
            </a:endParaRPr>
          </a:p>
        </p:txBody>
      </p:sp>
      <p:sp>
        <p:nvSpPr>
          <p:cNvPr id="41" name="Google Shape;41;p3"/>
          <p:cNvSpPr txBox="1"/>
          <p:nvPr/>
        </p:nvSpPr>
        <p:spPr>
          <a:xfrm>
            <a:off x="15419850" y="23091061"/>
            <a:ext cx="1277415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Times New Roman"/>
                <a:ea typeface="Times New Roman"/>
                <a:cs typeface="Times New Roman"/>
                <a:sym typeface="Times New Roman"/>
              </a:rPr>
              <a:t>Figure 04: </a:t>
            </a:r>
            <a:r>
              <a:rPr lang="en-US" sz="2400" b="0" i="0" u="none" strike="noStrike" cap="none">
                <a:solidFill>
                  <a:srgbClr val="000000"/>
                </a:solidFill>
                <a:latin typeface="Times New Roman"/>
                <a:ea typeface="Times New Roman"/>
                <a:cs typeface="Times New Roman"/>
                <a:sym typeface="Times New Roman"/>
              </a:rPr>
              <a:t>Confusion Matrix of YOLO V7 model               </a:t>
            </a:r>
            <a:r>
              <a:rPr lang="en-US" sz="2400" b="1" i="0" u="none" strike="noStrike" cap="none">
                <a:solidFill>
                  <a:srgbClr val="000000"/>
                </a:solidFill>
                <a:latin typeface="Times New Roman"/>
                <a:ea typeface="Times New Roman"/>
                <a:cs typeface="Times New Roman"/>
                <a:sym typeface="Times New Roman"/>
              </a:rPr>
              <a:t>Figure 05: </a:t>
            </a:r>
            <a:r>
              <a:rPr lang="en-US" sz="2400" b="0" i="0" u="none" strike="noStrike" cap="none">
                <a:solidFill>
                  <a:srgbClr val="000000"/>
                </a:solidFill>
                <a:latin typeface="Times New Roman"/>
                <a:ea typeface="Times New Roman"/>
                <a:cs typeface="Times New Roman"/>
                <a:sym typeface="Times New Roman"/>
              </a:rPr>
              <a:t>Precision recall curve of YOLO V7</a:t>
            </a:r>
            <a:endParaRPr sz="2400" b="0" i="0" u="none" strike="noStrike" cap="none">
              <a:solidFill>
                <a:schemeClr val="dk1"/>
              </a:solidFill>
              <a:latin typeface="Calibri"/>
              <a:ea typeface="Calibri"/>
              <a:cs typeface="Calibri"/>
              <a:sym typeface="Calibri"/>
            </a:endParaRPr>
          </a:p>
        </p:txBody>
      </p:sp>
      <p:graphicFrame>
        <p:nvGraphicFramePr>
          <p:cNvPr id="42" name="Google Shape;42;p3"/>
          <p:cNvGraphicFramePr/>
          <p:nvPr>
            <p:extLst>
              <p:ext uri="{D42A27DB-BD31-4B8C-83A1-F6EECF244321}">
                <p14:modId xmlns:p14="http://schemas.microsoft.com/office/powerpoint/2010/main" val="3036354322"/>
              </p:ext>
            </p:extLst>
          </p:nvPr>
        </p:nvGraphicFramePr>
        <p:xfrm>
          <a:off x="15419849" y="9760525"/>
          <a:ext cx="6297150" cy="2282770"/>
        </p:xfrm>
        <a:graphic>
          <a:graphicData uri="http://schemas.openxmlformats.org/drawingml/2006/table">
            <a:tbl>
              <a:tblPr>
                <a:noFill/>
                <a:tableStyleId>{DE7F6FDD-9026-4B61-96EE-7D17CE880481}</a:tableStyleId>
              </a:tblPr>
              <a:tblGrid>
                <a:gridCol w="3307925">
                  <a:extLst>
                    <a:ext uri="{9D8B030D-6E8A-4147-A177-3AD203B41FA5}">
                      <a16:colId xmlns:a16="http://schemas.microsoft.com/office/drawing/2014/main" val="20000"/>
                    </a:ext>
                  </a:extLst>
                </a:gridCol>
                <a:gridCol w="2989225">
                  <a:extLst>
                    <a:ext uri="{9D8B030D-6E8A-4147-A177-3AD203B41FA5}">
                      <a16:colId xmlns:a16="http://schemas.microsoft.com/office/drawing/2014/main" val="20001"/>
                    </a:ext>
                  </a:extLst>
                </a:gridCol>
              </a:tblGrid>
              <a:tr h="712125">
                <a:tc>
                  <a:txBody>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dirty="0">
                          <a:solidFill>
                            <a:srgbClr val="000000"/>
                          </a:solidFill>
                          <a:latin typeface="Times New Roman"/>
                          <a:ea typeface="Times New Roman"/>
                          <a:cs typeface="Times New Roman"/>
                          <a:sym typeface="Times New Roman"/>
                        </a:rPr>
                        <a:t>Method</a:t>
                      </a:r>
                      <a:endParaRPr sz="3600" u="none" strike="noStrike" cap="none" baseline="-25000" dirty="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B2B99"/>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Accuracy (%)</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AB2B99"/>
                    </a:solidFill>
                  </a:tcPr>
                </a:tc>
                <a:extLst>
                  <a:ext uri="{0D108BD9-81ED-4DB2-BD59-A6C34878D82A}">
                    <a16:rowId xmlns:a16="http://schemas.microsoft.com/office/drawing/2014/main" val="10000"/>
                  </a:ext>
                </a:extLst>
              </a:tr>
              <a:tr h="712125">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YOLO V7</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91.38%</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29100">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Others(using same dataset)</a:t>
                      </a:r>
                      <a:endParaRPr sz="3600" u="none" strike="noStrike" cap="none" baseline="-250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000000"/>
                          </a:solidFill>
                          <a:latin typeface="Times New Roman"/>
                          <a:ea typeface="Times New Roman"/>
                          <a:cs typeface="Times New Roman"/>
                          <a:sym typeface="Times New Roman"/>
                        </a:rPr>
                        <a:t>89.10%</a:t>
                      </a:r>
                      <a:endParaRPr sz="3600" u="none" strike="noStrike" cap="none" baseline="-25000" dirty="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3" name="Google Shape;43;p3"/>
          <p:cNvGraphicFramePr/>
          <p:nvPr>
            <p:extLst>
              <p:ext uri="{D42A27DB-BD31-4B8C-83A1-F6EECF244321}">
                <p14:modId xmlns:p14="http://schemas.microsoft.com/office/powerpoint/2010/main" val="1164880775"/>
              </p:ext>
            </p:extLst>
          </p:nvPr>
        </p:nvGraphicFramePr>
        <p:xfrm>
          <a:off x="21945600" y="9760525"/>
          <a:ext cx="6583700" cy="2273375"/>
        </p:xfrm>
        <a:graphic>
          <a:graphicData uri="http://schemas.openxmlformats.org/drawingml/2006/table">
            <a:tbl>
              <a:tblPr>
                <a:noFill/>
                <a:tableStyleId>{DE7F6FDD-9026-4B61-96EE-7D17CE880481}</a:tableStyleId>
              </a:tblPr>
              <a:tblGrid>
                <a:gridCol w="3291850">
                  <a:extLst>
                    <a:ext uri="{9D8B030D-6E8A-4147-A177-3AD203B41FA5}">
                      <a16:colId xmlns:a16="http://schemas.microsoft.com/office/drawing/2014/main" val="20000"/>
                    </a:ext>
                  </a:extLst>
                </a:gridCol>
                <a:gridCol w="3291850">
                  <a:extLst>
                    <a:ext uri="{9D8B030D-6E8A-4147-A177-3AD203B41FA5}">
                      <a16:colId xmlns:a16="http://schemas.microsoft.com/office/drawing/2014/main" val="20001"/>
                    </a:ext>
                  </a:extLst>
                </a:gridCol>
              </a:tblGrid>
              <a:tr h="1096100">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dirty="0">
                          <a:solidFill>
                            <a:srgbClr val="000000"/>
                          </a:solidFill>
                          <a:latin typeface="Times New Roman"/>
                          <a:ea typeface="Times New Roman"/>
                          <a:cs typeface="Times New Roman"/>
                          <a:sym typeface="Times New Roman"/>
                        </a:rPr>
                        <a:t>Precision</a:t>
                      </a:r>
                      <a:endParaRPr sz="3600" u="none" strike="noStrike" cap="none" baseline="-25000" dirty="0"/>
                    </a:p>
                  </a:txBody>
                  <a:tcPr marL="68575" marR="6857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Recall</a:t>
                      </a:r>
                      <a:endParaRPr sz="3600" u="none" strike="noStrike" cap="none" baseline="-25000"/>
                    </a:p>
                  </a:txBody>
                  <a:tcPr marL="68575" marR="68575" marT="45725" marB="4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0070C0"/>
                    </a:solidFill>
                  </a:tcPr>
                </a:tc>
                <a:extLst>
                  <a:ext uri="{0D108BD9-81ED-4DB2-BD59-A6C34878D82A}">
                    <a16:rowId xmlns:a16="http://schemas.microsoft.com/office/drawing/2014/main" val="10000"/>
                  </a:ext>
                </a:extLst>
              </a:tr>
              <a:tr h="1177275">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30303"/>
                          </a:solidFill>
                          <a:latin typeface="Times New Roman"/>
                          <a:ea typeface="Times New Roman"/>
                          <a:cs typeface="Times New Roman"/>
                          <a:sym typeface="Times New Roman"/>
                        </a:rPr>
                        <a:t>0.85</a:t>
                      </a:r>
                      <a:endParaRPr sz="3600" u="none" strike="noStrike" cap="none" baseline="-2500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030303"/>
                          </a:solidFill>
                          <a:latin typeface="Times New Roman"/>
                          <a:ea typeface="Times New Roman"/>
                          <a:cs typeface="Times New Roman"/>
                          <a:sym typeface="Times New Roman"/>
                        </a:rPr>
                        <a:t>0.97</a:t>
                      </a:r>
                      <a:endParaRPr sz="3600" u="none" strike="noStrike" cap="none" baseline="-25000" dirty="0"/>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44" name="Google Shape;44;p3"/>
          <p:cNvSpPr txBox="1"/>
          <p:nvPr/>
        </p:nvSpPr>
        <p:spPr>
          <a:xfrm>
            <a:off x="15419849" y="9227125"/>
            <a:ext cx="130437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rgbClr val="000000"/>
                </a:solidFill>
                <a:latin typeface="Times New Roman"/>
                <a:ea typeface="Times New Roman"/>
                <a:cs typeface="Times New Roman"/>
                <a:sym typeface="Times New Roman"/>
              </a:rPr>
              <a:t>Table 2: </a:t>
            </a:r>
            <a:r>
              <a:rPr lang="en-US" sz="2000" b="0" i="0" u="none" strike="noStrike" cap="none" dirty="0">
                <a:solidFill>
                  <a:schemeClr val="dk1"/>
                </a:solidFill>
                <a:latin typeface="Times New Roman"/>
                <a:ea typeface="Times New Roman"/>
                <a:cs typeface="Times New Roman"/>
                <a:sym typeface="Times New Roman"/>
              </a:rPr>
              <a:t>Experimental Results of Character Localization                  </a:t>
            </a:r>
            <a:r>
              <a:rPr lang="en-US" sz="2000" b="1" i="0" u="none" strike="noStrike" cap="none" dirty="0">
                <a:solidFill>
                  <a:srgbClr val="000000"/>
                </a:solidFill>
                <a:latin typeface="Times New Roman"/>
                <a:ea typeface="Times New Roman"/>
                <a:cs typeface="Times New Roman"/>
                <a:sym typeface="Times New Roman"/>
              </a:rPr>
              <a:t>Table 3</a:t>
            </a:r>
            <a:r>
              <a:rPr lang="en-US" sz="2000" b="0" i="0" u="none" strike="noStrike" cap="none" dirty="0">
                <a:solidFill>
                  <a:srgbClr val="000000"/>
                </a:solidFill>
                <a:latin typeface="Times New Roman"/>
                <a:ea typeface="Times New Roman"/>
                <a:cs typeface="Times New Roman"/>
                <a:sym typeface="Times New Roman"/>
              </a:rPr>
              <a:t>: Experimental Results of Character Localization</a:t>
            </a:r>
            <a:endParaRPr sz="1800" b="0" i="0" u="none" strike="noStrike" cap="none" dirty="0">
              <a:solidFill>
                <a:schemeClr val="dk1"/>
              </a:solidFill>
              <a:latin typeface="Times New Roman"/>
              <a:ea typeface="Times New Roman"/>
              <a:cs typeface="Times New Roman"/>
              <a:sym typeface="Times New Roman"/>
            </a:endParaRPr>
          </a:p>
        </p:txBody>
      </p:sp>
      <p:sp>
        <p:nvSpPr>
          <p:cNvPr id="45" name="Google Shape;45;p3"/>
          <p:cNvSpPr txBox="1"/>
          <p:nvPr/>
        </p:nvSpPr>
        <p:spPr>
          <a:xfrm>
            <a:off x="15419849" y="12346860"/>
            <a:ext cx="13109431"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a:ea typeface="Times New Roman"/>
                <a:cs typeface="Times New Roman"/>
                <a:sym typeface="Times New Roman"/>
              </a:rPr>
              <a:t>Table 4: </a:t>
            </a:r>
            <a:r>
              <a:rPr lang="en-US" sz="2400" b="0" i="0" u="none" strike="noStrike" cap="none" dirty="0">
                <a:solidFill>
                  <a:srgbClr val="000000"/>
                </a:solidFill>
                <a:latin typeface="Times New Roman"/>
                <a:ea typeface="Times New Roman"/>
                <a:cs typeface="Times New Roman"/>
                <a:sym typeface="Times New Roman"/>
              </a:rPr>
              <a:t>Experimental Results of Character Localization</a:t>
            </a:r>
            <a:endParaRPr sz="2400" b="0" i="0" u="none" strike="noStrike" cap="none" dirty="0">
              <a:solidFill>
                <a:schemeClr val="dk1"/>
              </a:solidFill>
              <a:latin typeface="Times New Roman"/>
              <a:ea typeface="Times New Roman"/>
              <a:cs typeface="Times New Roman"/>
              <a:sym typeface="Times New Roman"/>
            </a:endParaRPr>
          </a:p>
        </p:txBody>
      </p:sp>
      <p:graphicFrame>
        <p:nvGraphicFramePr>
          <p:cNvPr id="46" name="Google Shape;46;p3"/>
          <p:cNvGraphicFramePr/>
          <p:nvPr>
            <p:extLst>
              <p:ext uri="{D42A27DB-BD31-4B8C-83A1-F6EECF244321}">
                <p14:modId xmlns:p14="http://schemas.microsoft.com/office/powerpoint/2010/main" val="789283358"/>
              </p:ext>
            </p:extLst>
          </p:nvPr>
        </p:nvGraphicFramePr>
        <p:xfrm>
          <a:off x="15361920" y="12908504"/>
          <a:ext cx="13008425" cy="3855425"/>
        </p:xfrm>
        <a:graphic>
          <a:graphicData uri="http://schemas.openxmlformats.org/drawingml/2006/table">
            <a:tbl>
              <a:tblPr>
                <a:noFill/>
                <a:tableStyleId>{DE7F6FDD-9026-4B61-96EE-7D17CE880481}</a:tableStyleId>
              </a:tblPr>
              <a:tblGrid>
                <a:gridCol w="4579950">
                  <a:extLst>
                    <a:ext uri="{9D8B030D-6E8A-4147-A177-3AD203B41FA5}">
                      <a16:colId xmlns:a16="http://schemas.microsoft.com/office/drawing/2014/main" val="20000"/>
                    </a:ext>
                  </a:extLst>
                </a:gridCol>
                <a:gridCol w="2146850">
                  <a:extLst>
                    <a:ext uri="{9D8B030D-6E8A-4147-A177-3AD203B41FA5}">
                      <a16:colId xmlns:a16="http://schemas.microsoft.com/office/drawing/2014/main" val="20001"/>
                    </a:ext>
                  </a:extLst>
                </a:gridCol>
                <a:gridCol w="2289975">
                  <a:extLst>
                    <a:ext uri="{9D8B030D-6E8A-4147-A177-3AD203B41FA5}">
                      <a16:colId xmlns:a16="http://schemas.microsoft.com/office/drawing/2014/main" val="20002"/>
                    </a:ext>
                  </a:extLst>
                </a:gridCol>
                <a:gridCol w="2131050">
                  <a:extLst>
                    <a:ext uri="{9D8B030D-6E8A-4147-A177-3AD203B41FA5}">
                      <a16:colId xmlns:a16="http://schemas.microsoft.com/office/drawing/2014/main" val="20003"/>
                    </a:ext>
                  </a:extLst>
                </a:gridCol>
                <a:gridCol w="1860600">
                  <a:extLst>
                    <a:ext uri="{9D8B030D-6E8A-4147-A177-3AD203B41FA5}">
                      <a16:colId xmlns:a16="http://schemas.microsoft.com/office/drawing/2014/main" val="20004"/>
                    </a:ext>
                  </a:extLst>
                </a:gridCol>
              </a:tblGrid>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dirty="0">
                          <a:solidFill>
                            <a:srgbClr val="000000"/>
                          </a:solidFill>
                          <a:latin typeface="Times New Roman"/>
                          <a:ea typeface="Times New Roman"/>
                          <a:cs typeface="Times New Roman"/>
                          <a:sym typeface="Times New Roman"/>
                        </a:rPr>
                        <a:t>Model Name</a:t>
                      </a:r>
                      <a:endParaRPr sz="3600" u="none" strike="noStrike" cap="none" baseline="-25000" dirty="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Loss</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Accuracy</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accent2"/>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Precision</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Recall</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Inception</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0.3522</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0.8696</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0.8807</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0.8587</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VGG16</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0.5226</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0.9157</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0.9187</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0.8413</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VGG19</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0.5379</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0.9369</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0.9127</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0.9476</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Xception</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0.3726</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0.9026</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0.9539</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0.8261</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DenseNet</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1" i="0" u="none" strike="noStrike" cap="none" baseline="-25000">
                          <a:solidFill>
                            <a:srgbClr val="000000"/>
                          </a:solidFill>
                          <a:latin typeface="Times New Roman"/>
                          <a:ea typeface="Times New Roman"/>
                          <a:cs typeface="Times New Roman"/>
                          <a:sym typeface="Times New Roman"/>
                        </a:rPr>
                        <a:t>0.3254</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0.8985</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0.8994</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0.8565</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50775">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Inception</a:t>
                      </a:r>
                      <a:endParaRPr sz="3600" u="none" strike="noStrike" cap="none" baseline="-2500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000000"/>
                          </a:solidFill>
                          <a:latin typeface="Times New Roman"/>
                          <a:ea typeface="Times New Roman"/>
                          <a:cs typeface="Times New Roman"/>
                          <a:sym typeface="Times New Roman"/>
                        </a:rPr>
                        <a:t>0.3574</a:t>
                      </a:r>
                      <a:endParaRPr sz="3600" u="none" strike="noStrike" cap="none" baseline="-25000" dirty="0"/>
                    </a:p>
                  </a:txBody>
                  <a:tcPr marL="68575" marR="68575" marT="45725" marB="45725">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0.8312</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a:solidFill>
                            <a:srgbClr val="000000"/>
                          </a:solidFill>
                          <a:latin typeface="Times New Roman"/>
                          <a:ea typeface="Times New Roman"/>
                          <a:cs typeface="Times New Roman"/>
                          <a:sym typeface="Times New Roman"/>
                        </a:rPr>
                        <a:t>0.8801</a:t>
                      </a:r>
                      <a:endParaRPr sz="3600" u="none" strike="noStrike" cap="none" baseline="-25000"/>
                    </a:p>
                  </a:txBody>
                  <a:tcPr marL="68575" marR="68575" marT="45725" marB="45725">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marR="0" lvl="0" indent="0" algn="ctr" rtl="0">
                        <a:lnSpc>
                          <a:spcPct val="100000"/>
                        </a:lnSpc>
                        <a:spcBef>
                          <a:spcPts val="0"/>
                        </a:spcBef>
                        <a:spcAft>
                          <a:spcPts val="0"/>
                        </a:spcAft>
                        <a:buClr>
                          <a:srgbClr val="000000"/>
                        </a:buClr>
                        <a:buSzPts val="3600"/>
                        <a:buFont typeface="Arial"/>
                        <a:buNone/>
                      </a:pPr>
                      <a:r>
                        <a:rPr lang="en-US" sz="3600" b="0" i="0" u="none" strike="noStrike" cap="none" baseline="-25000" dirty="0">
                          <a:solidFill>
                            <a:srgbClr val="000000"/>
                          </a:solidFill>
                          <a:latin typeface="Times New Roman"/>
                          <a:ea typeface="Times New Roman"/>
                          <a:cs typeface="Times New Roman"/>
                          <a:sym typeface="Times New Roman"/>
                        </a:rPr>
                        <a:t>0.8220</a:t>
                      </a:r>
                      <a:endParaRPr sz="3600" u="none" strike="noStrike" cap="none" baseline="-25000" dirty="0"/>
                    </a:p>
                  </a:txBody>
                  <a:tcPr marL="68575" marR="68575" marT="45725" marB="457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pic>
        <p:nvPicPr>
          <p:cNvPr id="47" name="Google Shape;47;p3"/>
          <p:cNvPicPr preferRelativeResize="0"/>
          <p:nvPr/>
        </p:nvPicPr>
        <p:blipFill rotWithShape="1">
          <a:blip r:embed="rId3">
            <a:alphaModFix/>
          </a:blip>
          <a:srcRect/>
          <a:stretch/>
        </p:blipFill>
        <p:spPr>
          <a:xfrm>
            <a:off x="21941743" y="24067249"/>
            <a:ext cx="6385451" cy="4202951"/>
          </a:xfrm>
          <a:prstGeom prst="rect">
            <a:avLst/>
          </a:prstGeom>
          <a:noFill/>
          <a:ln>
            <a:noFill/>
          </a:ln>
        </p:spPr>
      </p:pic>
      <p:pic>
        <p:nvPicPr>
          <p:cNvPr id="48" name="Google Shape;48;p3"/>
          <p:cNvPicPr preferRelativeResize="0"/>
          <p:nvPr/>
        </p:nvPicPr>
        <p:blipFill rotWithShape="1">
          <a:blip r:embed="rId4">
            <a:alphaModFix/>
          </a:blip>
          <a:srcRect/>
          <a:stretch/>
        </p:blipFill>
        <p:spPr>
          <a:xfrm>
            <a:off x="15361920" y="23960222"/>
            <a:ext cx="6385451" cy="4283478"/>
          </a:xfrm>
          <a:prstGeom prst="rect">
            <a:avLst/>
          </a:prstGeom>
          <a:noFill/>
          <a:ln>
            <a:noFill/>
          </a:ln>
        </p:spPr>
      </p:pic>
      <p:sp>
        <p:nvSpPr>
          <p:cNvPr id="49" name="Google Shape;49;p3"/>
          <p:cNvSpPr txBox="1"/>
          <p:nvPr/>
        </p:nvSpPr>
        <p:spPr>
          <a:xfrm>
            <a:off x="15655243" y="28270200"/>
            <a:ext cx="113537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rgbClr val="000000"/>
                </a:solidFill>
                <a:latin typeface="Times New Roman"/>
                <a:ea typeface="Times New Roman"/>
                <a:cs typeface="Times New Roman"/>
                <a:sym typeface="Times New Roman"/>
              </a:rPr>
              <a:t>                             Figure 06: </a:t>
            </a:r>
            <a:r>
              <a:rPr lang="en-US" sz="2400" b="0" i="0" u="none" strike="noStrike" cap="none" dirty="0">
                <a:solidFill>
                  <a:srgbClr val="000000"/>
                </a:solidFill>
                <a:latin typeface="Times New Roman"/>
                <a:ea typeface="Times New Roman"/>
                <a:cs typeface="Times New Roman"/>
                <a:sym typeface="Times New Roman"/>
              </a:rPr>
              <a:t>Confusion Matrix of VGG19 in train &amp; test phase</a:t>
            </a:r>
            <a:endParaRPr sz="2400" b="0" i="0" u="none" strike="noStrike" cap="none" dirty="0">
              <a:solidFill>
                <a:schemeClr val="dk1"/>
              </a:solidFill>
              <a:latin typeface="Calibri"/>
              <a:ea typeface="Calibri"/>
              <a:cs typeface="Calibri"/>
              <a:sym typeface="Calibri"/>
            </a:endParaRPr>
          </a:p>
        </p:txBody>
      </p:sp>
      <p:sp>
        <p:nvSpPr>
          <p:cNvPr id="51" name="Google Shape;51;p3"/>
          <p:cNvSpPr txBox="1"/>
          <p:nvPr/>
        </p:nvSpPr>
        <p:spPr>
          <a:xfrm>
            <a:off x="1371369" y="27808535"/>
            <a:ext cx="1292351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Times New Roman"/>
                <a:ea typeface="Times New Roman"/>
                <a:cs typeface="Times New Roman"/>
                <a:sym typeface="Times New Roman"/>
              </a:rPr>
              <a:t>Figure 01: </a:t>
            </a:r>
            <a:r>
              <a:rPr lang="en-US" sz="2400" b="0" i="0" u="none" strike="noStrike" cap="none" dirty="0">
                <a:solidFill>
                  <a:schemeClr val="dk1"/>
                </a:solidFill>
                <a:latin typeface="Times New Roman"/>
                <a:ea typeface="Times New Roman"/>
                <a:cs typeface="Times New Roman"/>
                <a:sym typeface="Times New Roman"/>
              </a:rPr>
              <a:t>Workflow Diagram</a:t>
            </a:r>
            <a:endParaRPr sz="1400" b="0" i="0" u="none" strike="noStrike" cap="none" dirty="0">
              <a:solidFill>
                <a:srgbClr val="000000"/>
              </a:solidFill>
              <a:latin typeface="Arial"/>
              <a:ea typeface="Arial"/>
              <a:cs typeface="Arial"/>
              <a:sym typeface="Arial"/>
            </a:endParaRPr>
          </a:p>
        </p:txBody>
      </p:sp>
      <p:pic>
        <p:nvPicPr>
          <p:cNvPr id="52" name="Google Shape;52;p3"/>
          <p:cNvPicPr preferRelativeResize="0"/>
          <p:nvPr/>
        </p:nvPicPr>
        <p:blipFill rotWithShape="1">
          <a:blip r:embed="rId5">
            <a:alphaModFix/>
          </a:blip>
          <a:srcRect/>
          <a:stretch/>
        </p:blipFill>
        <p:spPr>
          <a:xfrm>
            <a:off x="36856158" y="23147977"/>
            <a:ext cx="5657427" cy="5024103"/>
          </a:xfrm>
          <a:prstGeom prst="rect">
            <a:avLst/>
          </a:prstGeom>
          <a:noFill/>
          <a:ln>
            <a:noFill/>
          </a:ln>
        </p:spPr>
      </p:pic>
      <p:pic>
        <p:nvPicPr>
          <p:cNvPr id="53" name="Google Shape;53;p3"/>
          <p:cNvPicPr preferRelativeResize="0"/>
          <p:nvPr/>
        </p:nvPicPr>
        <p:blipFill rotWithShape="1">
          <a:blip r:embed="rId6">
            <a:alphaModFix/>
          </a:blip>
          <a:srcRect/>
          <a:stretch/>
        </p:blipFill>
        <p:spPr>
          <a:xfrm>
            <a:off x="29413200" y="8974017"/>
            <a:ext cx="6347652" cy="3057654"/>
          </a:xfrm>
          <a:prstGeom prst="rect">
            <a:avLst/>
          </a:prstGeom>
          <a:noFill/>
          <a:ln>
            <a:noFill/>
          </a:ln>
        </p:spPr>
      </p:pic>
      <p:pic>
        <p:nvPicPr>
          <p:cNvPr id="54" name="Google Shape;54;p3"/>
          <p:cNvPicPr preferRelativeResize="0"/>
          <p:nvPr/>
        </p:nvPicPr>
        <p:blipFill rotWithShape="1">
          <a:blip r:embed="rId7">
            <a:alphaModFix/>
          </a:blip>
          <a:srcRect/>
          <a:stretch/>
        </p:blipFill>
        <p:spPr>
          <a:xfrm>
            <a:off x="36035541" y="5694055"/>
            <a:ext cx="6407859" cy="3051361"/>
          </a:xfrm>
          <a:prstGeom prst="rect">
            <a:avLst/>
          </a:prstGeom>
          <a:noFill/>
          <a:ln>
            <a:noFill/>
          </a:ln>
        </p:spPr>
      </p:pic>
      <p:pic>
        <p:nvPicPr>
          <p:cNvPr id="55" name="Google Shape;55;p3"/>
          <p:cNvPicPr preferRelativeResize="0"/>
          <p:nvPr/>
        </p:nvPicPr>
        <p:blipFill rotWithShape="1">
          <a:blip r:embed="rId8">
            <a:alphaModFix/>
          </a:blip>
          <a:srcRect/>
          <a:stretch/>
        </p:blipFill>
        <p:spPr>
          <a:xfrm>
            <a:off x="29391264" y="5687763"/>
            <a:ext cx="6414312" cy="3057654"/>
          </a:xfrm>
          <a:prstGeom prst="rect">
            <a:avLst/>
          </a:prstGeom>
          <a:noFill/>
          <a:ln>
            <a:noFill/>
          </a:ln>
        </p:spPr>
      </p:pic>
      <p:pic>
        <p:nvPicPr>
          <p:cNvPr id="56" name="Google Shape;56;p3"/>
          <p:cNvPicPr preferRelativeResize="0"/>
          <p:nvPr/>
        </p:nvPicPr>
        <p:blipFill rotWithShape="1">
          <a:blip r:embed="rId9">
            <a:alphaModFix/>
          </a:blip>
          <a:srcRect/>
          <a:stretch/>
        </p:blipFill>
        <p:spPr>
          <a:xfrm>
            <a:off x="36552826" y="9545606"/>
            <a:ext cx="2148083" cy="1074042"/>
          </a:xfrm>
          <a:prstGeom prst="rect">
            <a:avLst/>
          </a:prstGeom>
          <a:noFill/>
          <a:ln>
            <a:noFill/>
          </a:ln>
        </p:spPr>
      </p:pic>
      <p:pic>
        <p:nvPicPr>
          <p:cNvPr id="57" name="Google Shape;57;p3" descr="CSS 3 logo vector"/>
          <p:cNvPicPr preferRelativeResize="0"/>
          <p:nvPr/>
        </p:nvPicPr>
        <p:blipFill rotWithShape="1">
          <a:blip r:embed="rId10">
            <a:alphaModFix/>
          </a:blip>
          <a:srcRect/>
          <a:stretch/>
        </p:blipFill>
        <p:spPr>
          <a:xfrm>
            <a:off x="40539632" y="10742514"/>
            <a:ext cx="1193557" cy="1193557"/>
          </a:xfrm>
          <a:prstGeom prst="rect">
            <a:avLst/>
          </a:prstGeom>
          <a:noFill/>
          <a:ln>
            <a:noFill/>
          </a:ln>
        </p:spPr>
      </p:pic>
      <p:pic>
        <p:nvPicPr>
          <p:cNvPr id="58" name="Google Shape;58;p3" descr="MySQL SVG Vector Logos - Vector Logo Zone"/>
          <p:cNvPicPr preferRelativeResize="0"/>
          <p:nvPr/>
        </p:nvPicPr>
        <p:blipFill rotWithShape="1">
          <a:blip r:embed="rId11">
            <a:alphaModFix/>
          </a:blip>
          <a:srcRect/>
          <a:stretch/>
        </p:blipFill>
        <p:spPr>
          <a:xfrm>
            <a:off x="38700908" y="9587906"/>
            <a:ext cx="1855937" cy="927969"/>
          </a:xfrm>
          <a:prstGeom prst="rect">
            <a:avLst/>
          </a:prstGeom>
          <a:noFill/>
          <a:ln>
            <a:noFill/>
          </a:ln>
        </p:spPr>
      </p:pic>
      <p:pic>
        <p:nvPicPr>
          <p:cNvPr id="59" name="Google Shape;59;p3" descr="HTML - Wikipedia"/>
          <p:cNvPicPr preferRelativeResize="0"/>
          <p:nvPr/>
        </p:nvPicPr>
        <p:blipFill rotWithShape="1">
          <a:blip r:embed="rId12">
            <a:alphaModFix/>
          </a:blip>
          <a:srcRect/>
          <a:stretch/>
        </p:blipFill>
        <p:spPr>
          <a:xfrm>
            <a:off x="40539632" y="9426091"/>
            <a:ext cx="1193557" cy="1193557"/>
          </a:xfrm>
          <a:prstGeom prst="rect">
            <a:avLst/>
          </a:prstGeom>
          <a:noFill/>
          <a:ln>
            <a:noFill/>
          </a:ln>
        </p:spPr>
      </p:pic>
      <p:pic>
        <p:nvPicPr>
          <p:cNvPr id="60" name="Google Shape;60;p3" descr="JavaScript logo and symbol, meaning, history, PNG"/>
          <p:cNvPicPr preferRelativeResize="0"/>
          <p:nvPr/>
        </p:nvPicPr>
        <p:blipFill rotWithShape="1">
          <a:blip r:embed="rId13">
            <a:alphaModFix/>
          </a:blip>
          <a:srcRect/>
          <a:stretch/>
        </p:blipFill>
        <p:spPr>
          <a:xfrm>
            <a:off x="38533621" y="10865741"/>
            <a:ext cx="1808244" cy="1126969"/>
          </a:xfrm>
          <a:prstGeom prst="rect">
            <a:avLst/>
          </a:prstGeom>
          <a:noFill/>
          <a:ln>
            <a:noFill/>
          </a:ln>
        </p:spPr>
      </p:pic>
      <p:pic>
        <p:nvPicPr>
          <p:cNvPr id="61" name="Google Shape;61;p3"/>
          <p:cNvPicPr preferRelativeResize="0"/>
          <p:nvPr/>
        </p:nvPicPr>
        <p:blipFill rotWithShape="1">
          <a:blip r:embed="rId14">
            <a:alphaModFix/>
          </a:blip>
          <a:srcRect/>
          <a:stretch/>
        </p:blipFill>
        <p:spPr>
          <a:xfrm>
            <a:off x="37180327" y="10925910"/>
            <a:ext cx="1353294" cy="1074042"/>
          </a:xfrm>
          <a:prstGeom prst="rect">
            <a:avLst/>
          </a:prstGeom>
          <a:noFill/>
          <a:ln>
            <a:noFill/>
          </a:ln>
        </p:spPr>
      </p:pic>
      <p:sp>
        <p:nvSpPr>
          <p:cNvPr id="62" name="Google Shape;62;p3"/>
          <p:cNvSpPr txBox="1"/>
          <p:nvPr/>
        </p:nvSpPr>
        <p:spPr>
          <a:xfrm>
            <a:off x="36036730" y="8921136"/>
            <a:ext cx="3923739"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sng" strike="noStrike" cap="none">
                <a:solidFill>
                  <a:schemeClr val="dk1"/>
                </a:solidFill>
                <a:latin typeface="Times New Roman"/>
                <a:ea typeface="Times New Roman"/>
                <a:cs typeface="Times New Roman"/>
                <a:sym typeface="Times New Roman"/>
              </a:rPr>
              <a:t>Used Technologies </a:t>
            </a:r>
            <a:r>
              <a:rPr lang="en-US" sz="1800" b="1" i="0" u="sng"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3" name="Google Shape;63;p3"/>
          <p:cNvSpPr txBox="1"/>
          <p:nvPr/>
        </p:nvSpPr>
        <p:spPr>
          <a:xfrm>
            <a:off x="29443680" y="21106329"/>
            <a:ext cx="1304378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Times New Roman"/>
                <a:ea typeface="Times New Roman"/>
                <a:cs typeface="Times New Roman"/>
                <a:sym typeface="Times New Roman"/>
              </a:rPr>
              <a:t>Figure 07: </a:t>
            </a:r>
            <a:r>
              <a:rPr lang="en-US" sz="2400" b="0" i="0" u="none" strike="noStrike" cap="none">
                <a:solidFill>
                  <a:srgbClr val="000000"/>
                </a:solidFill>
                <a:latin typeface="Times New Roman"/>
                <a:ea typeface="Times New Roman"/>
                <a:cs typeface="Times New Roman"/>
                <a:sym typeface="Times New Roman"/>
              </a:rPr>
              <a:t> Work Breakdown Structure (WBS)</a:t>
            </a:r>
            <a:endParaRPr sz="2400" b="0" i="0" u="none" strike="noStrike" cap="none">
              <a:solidFill>
                <a:schemeClr val="dk1"/>
              </a:solidFill>
              <a:latin typeface="Calibri"/>
              <a:ea typeface="Calibri"/>
              <a:cs typeface="Calibri"/>
              <a:sym typeface="Calibri"/>
            </a:endParaRPr>
          </a:p>
        </p:txBody>
      </p:sp>
      <p:pic>
        <p:nvPicPr>
          <p:cNvPr id="64" name="Google Shape;64;p3"/>
          <p:cNvPicPr preferRelativeResize="0"/>
          <p:nvPr/>
        </p:nvPicPr>
        <p:blipFill rotWithShape="1">
          <a:blip r:embed="rId15">
            <a:alphaModFix/>
          </a:blip>
          <a:srcRect/>
          <a:stretch/>
        </p:blipFill>
        <p:spPr>
          <a:xfrm>
            <a:off x="21941743" y="17238829"/>
            <a:ext cx="6406756" cy="5851968"/>
          </a:xfrm>
          <a:prstGeom prst="rect">
            <a:avLst/>
          </a:prstGeom>
          <a:noFill/>
          <a:ln>
            <a:noFill/>
          </a:ln>
        </p:spPr>
      </p:pic>
      <p:pic>
        <p:nvPicPr>
          <p:cNvPr id="69" name="Google Shape;69;p3" descr="Graphical user interface&#10;&#10;Description automatically generated with medium confidence"/>
          <p:cNvPicPr preferRelativeResize="0"/>
          <p:nvPr/>
        </p:nvPicPr>
        <p:blipFill rotWithShape="1">
          <a:blip r:embed="rId16">
            <a:alphaModFix/>
          </a:blip>
          <a:srcRect/>
          <a:stretch/>
        </p:blipFill>
        <p:spPr>
          <a:xfrm>
            <a:off x="28999136" y="13298391"/>
            <a:ext cx="13773816" cy="7711620"/>
          </a:xfrm>
          <a:prstGeom prst="rect">
            <a:avLst/>
          </a:prstGeom>
          <a:noFill/>
          <a:ln>
            <a:noFill/>
          </a:ln>
        </p:spPr>
      </p:pic>
      <p:pic>
        <p:nvPicPr>
          <p:cNvPr id="70" name="Google Shape;70;p3" descr="Table&#10;&#10;Description automatically generated"/>
          <p:cNvPicPr preferRelativeResize="0"/>
          <p:nvPr/>
        </p:nvPicPr>
        <p:blipFill rotWithShape="1">
          <a:blip r:embed="rId17">
            <a:alphaModFix/>
          </a:blip>
          <a:srcRect/>
          <a:stretch/>
        </p:blipFill>
        <p:spPr>
          <a:xfrm>
            <a:off x="29249639" y="23126415"/>
            <a:ext cx="7421870" cy="5159397"/>
          </a:xfrm>
          <a:prstGeom prst="rect">
            <a:avLst/>
          </a:prstGeom>
          <a:noFill/>
          <a:ln>
            <a:noFill/>
          </a:ln>
        </p:spPr>
      </p:pic>
      <p:pic>
        <p:nvPicPr>
          <p:cNvPr id="3" name="Picture 2">
            <a:extLst>
              <a:ext uri="{FF2B5EF4-FFF2-40B4-BE49-F238E27FC236}">
                <a16:creationId xmlns:a16="http://schemas.microsoft.com/office/drawing/2014/main" id="{3A969F2C-9B47-BF9C-1688-4F9396CD0755}"/>
              </a:ext>
            </a:extLst>
          </p:cNvPr>
          <p:cNvPicPr>
            <a:picLocks noChangeAspect="1"/>
          </p:cNvPicPr>
          <p:nvPr/>
        </p:nvPicPr>
        <p:blipFill>
          <a:blip r:embed="rId18"/>
          <a:stretch>
            <a:fillRect/>
          </a:stretch>
        </p:blipFill>
        <p:spPr>
          <a:xfrm>
            <a:off x="0" y="9689765"/>
            <a:ext cx="13414394" cy="18033204"/>
          </a:xfrm>
          <a:prstGeom prst="rect">
            <a:avLst/>
          </a:prstGeom>
        </p:spPr>
      </p:pic>
      <p:pic>
        <p:nvPicPr>
          <p:cNvPr id="7" name="Picture 6">
            <a:extLst>
              <a:ext uri="{FF2B5EF4-FFF2-40B4-BE49-F238E27FC236}">
                <a16:creationId xmlns:a16="http://schemas.microsoft.com/office/drawing/2014/main" id="{7AA1D6A4-4F4B-E237-220F-1F2BC975B8D9}"/>
              </a:ext>
            </a:extLst>
          </p:cNvPr>
          <p:cNvPicPr>
            <a:picLocks noChangeAspect="1"/>
          </p:cNvPicPr>
          <p:nvPr/>
        </p:nvPicPr>
        <p:blipFill>
          <a:blip r:embed="rId19"/>
          <a:stretch>
            <a:fillRect/>
          </a:stretch>
        </p:blipFill>
        <p:spPr>
          <a:xfrm>
            <a:off x="15201498" y="17092422"/>
            <a:ext cx="6958598" cy="614478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482</Words>
  <Application>Microsoft Office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faysal ahmed</cp:lastModifiedBy>
  <cp:revision>1</cp:revision>
  <dcterms:modified xsi:type="dcterms:W3CDTF">2023-03-20T03:42:49Z</dcterms:modified>
</cp:coreProperties>
</file>